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5" r:id="rId2"/>
    <p:sldId id="2587" r:id="rId3"/>
    <p:sldId id="2588" r:id="rId4"/>
    <p:sldId id="2592" r:id="rId5"/>
    <p:sldId id="2599" r:id="rId6"/>
    <p:sldId id="2620" r:id="rId7"/>
    <p:sldId id="2608" r:id="rId8"/>
    <p:sldId id="2589" r:id="rId9"/>
    <p:sldId id="2591" r:id="rId10"/>
    <p:sldId id="2593" r:id="rId11"/>
    <p:sldId id="2609" r:id="rId12"/>
    <p:sldId id="2610" r:id="rId13"/>
    <p:sldId id="2611" r:id="rId14"/>
    <p:sldId id="2612" r:id="rId15"/>
    <p:sldId id="2613" r:id="rId16"/>
    <p:sldId id="2614" r:id="rId17"/>
    <p:sldId id="2615" r:id="rId18"/>
    <p:sldId id="2616" r:id="rId19"/>
    <p:sldId id="2618" r:id="rId20"/>
    <p:sldId id="2619" r:id="rId21"/>
    <p:sldId id="2617" r:id="rId22"/>
    <p:sldId id="2590" r:id="rId23"/>
    <p:sldId id="2580" r:id="rId24"/>
    <p:sldId id="260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>
          <p15:clr>
            <a:srgbClr val="A4A3A4"/>
          </p15:clr>
        </p15:guide>
        <p15:guide id="2" pos="7256">
          <p15:clr>
            <a:srgbClr val="A4A3A4"/>
          </p15:clr>
        </p15:guide>
        <p15:guide id="3" orient="horz" pos="648">
          <p15:clr>
            <a:srgbClr val="A4A3A4"/>
          </p15:clr>
        </p15:guide>
        <p15:guide id="4" orient="horz" pos="712">
          <p15:clr>
            <a:srgbClr val="A4A3A4"/>
          </p15:clr>
        </p15:guide>
        <p15:guide id="5" orient="horz" pos="3952">
          <p15:clr>
            <a:srgbClr val="A4A3A4"/>
          </p15:clr>
        </p15:guide>
        <p15:guide id="6" orient="horz" pos="39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9E2"/>
    <a:srgbClr val="333F50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62" y="51"/>
      </p:cViewPr>
      <p:guideLst>
        <p:guide pos="416"/>
        <p:guide pos="7256"/>
        <p:guide orient="horz" pos="648"/>
        <p:guide orient="horz" pos="712"/>
        <p:guide orient="horz" pos="3952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ACEA1-B700-4DA0-897D-439BB8CB11C6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BF2B-1641-4753-AAD8-B309A5862E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15290" y="433070"/>
            <a:ext cx="72059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Wingdings" panose="05000000000000000000" charset="0"/>
              <a:buChar char="l"/>
            </a:pPr>
            <a:r>
              <a:rPr lang="zh-CN" altLang="en-US" sz="3600" b="1" spc="600" dirty="0">
                <a:solidFill>
                  <a:schemeClr val="tx2"/>
                </a:solidFill>
                <a:cs typeface="+mn-ea"/>
                <a:sym typeface="+mn-lt"/>
              </a:rPr>
              <a:t>部门工作亮点与不足之处</a:t>
            </a: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9675346" y="648121"/>
            <a:ext cx="1780054" cy="216426"/>
            <a:chOff x="9624546" y="612336"/>
            <a:chExt cx="2266546" cy="275576"/>
          </a:xfrm>
        </p:grpSpPr>
        <p:grpSp>
          <p:nvGrpSpPr>
            <p:cNvPr id="3" name="组合 2"/>
            <p:cNvGrpSpPr/>
            <p:nvPr userDrawn="1"/>
          </p:nvGrpSpPr>
          <p:grpSpPr>
            <a:xfrm>
              <a:off x="10818346" y="612336"/>
              <a:ext cx="1072746" cy="275576"/>
              <a:chOff x="10564346" y="618686"/>
              <a:chExt cx="1072746" cy="275576"/>
            </a:xfrm>
          </p:grpSpPr>
          <p:sp>
            <p:nvSpPr>
              <p:cNvPr id="9" name="椭圆 8"/>
              <p:cNvSpPr/>
              <p:nvPr userDrawn="1"/>
            </p:nvSpPr>
            <p:spPr>
              <a:xfrm flipH="1">
                <a:off x="11361516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 userDrawn="1"/>
            </p:nvSpPr>
            <p:spPr>
              <a:xfrm flipH="1">
                <a:off x="10962931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 userDrawn="1"/>
            </p:nvSpPr>
            <p:spPr>
              <a:xfrm flipH="1">
                <a:off x="10564346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9624546" y="612336"/>
              <a:ext cx="1072746" cy="275576"/>
              <a:chOff x="10564346" y="618686"/>
              <a:chExt cx="1072746" cy="275576"/>
            </a:xfrm>
          </p:grpSpPr>
          <p:sp>
            <p:nvSpPr>
              <p:cNvPr id="13" name="椭圆 12"/>
              <p:cNvSpPr/>
              <p:nvPr userDrawn="1"/>
            </p:nvSpPr>
            <p:spPr>
              <a:xfrm flipH="1">
                <a:off x="11361516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 userDrawn="1"/>
            </p:nvSpPr>
            <p:spPr>
              <a:xfrm flipH="1">
                <a:off x="10962931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 userDrawn="1"/>
            </p:nvSpPr>
            <p:spPr>
              <a:xfrm flipH="1">
                <a:off x="10564346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20532" y="433804"/>
            <a:ext cx="627699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Wingdings" panose="05000000000000000000" charset="0"/>
              <a:buChar char="l"/>
            </a:pPr>
            <a:r>
              <a:rPr lang="zh-CN" altLang="en-US" sz="3600" b="1" spc="600" dirty="0">
                <a:solidFill>
                  <a:schemeClr val="tx2"/>
                </a:solidFill>
                <a:cs typeface="+mn-ea"/>
                <a:sym typeface="+mn-lt"/>
              </a:rPr>
              <a:t>接下来的工作计划</a:t>
            </a: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9675346" y="648121"/>
            <a:ext cx="1780054" cy="216426"/>
            <a:chOff x="9624546" y="612336"/>
            <a:chExt cx="2266546" cy="275576"/>
          </a:xfrm>
        </p:grpSpPr>
        <p:grpSp>
          <p:nvGrpSpPr>
            <p:cNvPr id="3" name="组合 2"/>
            <p:cNvGrpSpPr/>
            <p:nvPr userDrawn="1"/>
          </p:nvGrpSpPr>
          <p:grpSpPr>
            <a:xfrm>
              <a:off x="10818346" y="612336"/>
              <a:ext cx="1072746" cy="275576"/>
              <a:chOff x="10564346" y="618686"/>
              <a:chExt cx="1072746" cy="275576"/>
            </a:xfrm>
          </p:grpSpPr>
          <p:sp>
            <p:nvSpPr>
              <p:cNvPr id="9" name="椭圆 8"/>
              <p:cNvSpPr/>
              <p:nvPr userDrawn="1"/>
            </p:nvSpPr>
            <p:spPr>
              <a:xfrm flipH="1">
                <a:off x="11361516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 userDrawn="1"/>
            </p:nvSpPr>
            <p:spPr>
              <a:xfrm flipH="1">
                <a:off x="10962931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 userDrawn="1"/>
            </p:nvSpPr>
            <p:spPr>
              <a:xfrm flipH="1">
                <a:off x="10564346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9624546" y="612336"/>
              <a:ext cx="1072746" cy="275576"/>
              <a:chOff x="10564346" y="618686"/>
              <a:chExt cx="1072746" cy="275576"/>
            </a:xfrm>
          </p:grpSpPr>
          <p:sp>
            <p:nvSpPr>
              <p:cNvPr id="13" name="椭圆 12"/>
              <p:cNvSpPr/>
              <p:nvPr userDrawn="1"/>
            </p:nvSpPr>
            <p:spPr>
              <a:xfrm flipH="1">
                <a:off x="11361516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 userDrawn="1"/>
            </p:nvSpPr>
            <p:spPr>
              <a:xfrm flipH="1">
                <a:off x="10962931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 userDrawn="1"/>
            </p:nvSpPr>
            <p:spPr>
              <a:xfrm flipH="1">
                <a:off x="10564346" y="618686"/>
                <a:ext cx="275576" cy="27557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6B3F-4448-4E5D-8982-346AE98A063C}" type="datetimeFigureOut">
              <a:rPr lang="zh-CN" altLang="en-US" smtClean="0"/>
              <a:t>2022-06-21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50B08-71EB-4B12-AA1F-458FE7B7BF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20700000" flipH="1" flipV="1">
            <a:off x="10885493" y="-399969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20700000">
            <a:off x="-825812" y="61676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263374" y="2323566"/>
            <a:ext cx="923988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Web</a:t>
            </a:r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课设答辩</a:t>
            </a:r>
          </a:p>
        </p:txBody>
      </p:sp>
      <p:grpSp>
        <p:nvGrpSpPr>
          <p:cNvPr id="26" name="Group 15"/>
          <p:cNvGrpSpPr/>
          <p:nvPr/>
        </p:nvGrpSpPr>
        <p:grpSpPr>
          <a:xfrm>
            <a:off x="3852752" y="4012022"/>
            <a:ext cx="4637926" cy="421455"/>
            <a:chOff x="2577248" y="6256939"/>
            <a:chExt cx="4645777" cy="422168"/>
          </a:xfrm>
        </p:grpSpPr>
        <p:sp>
          <p:nvSpPr>
            <p:cNvPr id="27" name="矩形 26"/>
            <p:cNvSpPr/>
            <p:nvPr/>
          </p:nvSpPr>
          <p:spPr>
            <a:xfrm>
              <a:off x="3049447" y="6278320"/>
              <a:ext cx="4173578" cy="40078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汇报人：软件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2001 20206722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柳成林</a:t>
              </a:r>
              <a:endPara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delivery-package_45936"/>
            <p:cNvSpPr>
              <a:spLocks noChangeAspect="1"/>
            </p:cNvSpPr>
            <p:nvPr/>
          </p:nvSpPr>
          <p:spPr bwMode="auto">
            <a:xfrm>
              <a:off x="2577248" y="6256939"/>
              <a:ext cx="368680" cy="360912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Group 15"/>
          <p:cNvGrpSpPr/>
          <p:nvPr/>
        </p:nvGrpSpPr>
        <p:grpSpPr>
          <a:xfrm>
            <a:off x="5076662" y="4795376"/>
            <a:ext cx="2044592" cy="369332"/>
            <a:chOff x="2577247" y="6260297"/>
            <a:chExt cx="2759252" cy="498426"/>
          </a:xfrm>
        </p:grpSpPr>
        <p:sp>
          <p:nvSpPr>
            <p:cNvPr id="31" name="矩形 30"/>
            <p:cNvSpPr/>
            <p:nvPr/>
          </p:nvSpPr>
          <p:spPr>
            <a:xfrm>
              <a:off x="3049446" y="6260297"/>
              <a:ext cx="2287053" cy="49842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"/>
                  <a:cs typeface="+mn-ea"/>
                  <a:sym typeface="+mn-lt"/>
                </a:rPr>
                <a:t>时间：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"/>
                  <a:cs typeface="+mn-ea"/>
                  <a:sym typeface="+mn-lt"/>
                </a:rPr>
                <a:t>2022.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"/>
                  <a:cs typeface="+mn-ea"/>
                  <a:sym typeface="+mn-lt"/>
                </a:rPr>
                <a:t>6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"/>
                  <a:cs typeface="+mn-ea"/>
                  <a:sym typeface="+mn-lt"/>
                </a:rPr>
                <a:t>.7</a:t>
              </a:r>
            </a:p>
          </p:txBody>
        </p:sp>
        <p:sp>
          <p:nvSpPr>
            <p:cNvPr id="32" name="delivery-package_45936"/>
            <p:cNvSpPr>
              <a:spLocks noChangeAspect="1"/>
            </p:cNvSpPr>
            <p:nvPr/>
          </p:nvSpPr>
          <p:spPr bwMode="auto">
            <a:xfrm>
              <a:off x="2577247" y="6273410"/>
              <a:ext cx="472199" cy="472199"/>
            </a:xfrm>
            <a:custGeom>
              <a:avLst/>
              <a:gdLst>
                <a:gd name="T0" fmla="*/ 6394 w 12800"/>
                <a:gd name="T1" fmla="*/ 0 h 12800"/>
                <a:gd name="T2" fmla="*/ 0 w 12800"/>
                <a:gd name="T3" fmla="*/ 6400 h 12800"/>
                <a:gd name="T4" fmla="*/ 6394 w 12800"/>
                <a:gd name="T5" fmla="*/ 12800 h 12800"/>
                <a:gd name="T6" fmla="*/ 12800 w 12800"/>
                <a:gd name="T7" fmla="*/ 6400 h 12800"/>
                <a:gd name="T8" fmla="*/ 6394 w 12800"/>
                <a:gd name="T9" fmla="*/ 0 h 12800"/>
                <a:gd name="T10" fmla="*/ 6666 w 12800"/>
                <a:gd name="T11" fmla="*/ 6955 h 12800"/>
                <a:gd name="T12" fmla="*/ 6666 w 12800"/>
                <a:gd name="T13" fmla="*/ 2744 h 12800"/>
                <a:gd name="T14" fmla="*/ 5486 w 12800"/>
                <a:gd name="T15" fmla="*/ 2744 h 12800"/>
                <a:gd name="T16" fmla="*/ 5486 w 12800"/>
                <a:gd name="T17" fmla="*/ 7648 h 12800"/>
                <a:gd name="T18" fmla="*/ 5505 w 12800"/>
                <a:gd name="T19" fmla="*/ 7648 h 12800"/>
                <a:gd name="T20" fmla="*/ 8553 w 12800"/>
                <a:gd name="T21" fmla="*/ 9408 h 12800"/>
                <a:gd name="T22" fmla="*/ 9144 w 12800"/>
                <a:gd name="T23" fmla="*/ 8386 h 12800"/>
                <a:gd name="T24" fmla="*/ 6667 w 12800"/>
                <a:gd name="T25" fmla="*/ 6956 h 12800"/>
                <a:gd name="T26" fmla="*/ 6666 w 12800"/>
                <a:gd name="T27" fmla="*/ 6955 h 12800"/>
                <a:gd name="T28" fmla="*/ 6400 w 12800"/>
                <a:gd name="T29" fmla="*/ 11520 h 12800"/>
                <a:gd name="T30" fmla="*/ 2779 w 12800"/>
                <a:gd name="T31" fmla="*/ 10021 h 12800"/>
                <a:gd name="T32" fmla="*/ 1280 w 12800"/>
                <a:gd name="T33" fmla="*/ 6400 h 12800"/>
                <a:gd name="T34" fmla="*/ 6400 w 12800"/>
                <a:gd name="T35" fmla="*/ 1280 h 12800"/>
                <a:gd name="T36" fmla="*/ 11520 w 12800"/>
                <a:gd name="T37" fmla="*/ 6400 h 12800"/>
                <a:gd name="T38" fmla="*/ 6400 w 12800"/>
                <a:gd name="T39" fmla="*/ 1152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00" h="12800">
                  <a:moveTo>
                    <a:pt x="6394" y="0"/>
                  </a:moveTo>
                  <a:cubicBezTo>
                    <a:pt x="2861" y="0"/>
                    <a:pt x="0" y="2867"/>
                    <a:pt x="0" y="6400"/>
                  </a:cubicBezTo>
                  <a:cubicBezTo>
                    <a:pt x="0" y="9933"/>
                    <a:pt x="2861" y="12800"/>
                    <a:pt x="6394" y="12800"/>
                  </a:cubicBezTo>
                  <a:cubicBezTo>
                    <a:pt x="9933" y="12800"/>
                    <a:pt x="12800" y="9933"/>
                    <a:pt x="12800" y="6400"/>
                  </a:cubicBezTo>
                  <a:cubicBezTo>
                    <a:pt x="12800" y="2867"/>
                    <a:pt x="9933" y="0"/>
                    <a:pt x="6394" y="0"/>
                  </a:cubicBezTo>
                  <a:close/>
                  <a:moveTo>
                    <a:pt x="6666" y="6955"/>
                  </a:moveTo>
                  <a:lnTo>
                    <a:pt x="6666" y="2744"/>
                  </a:lnTo>
                  <a:lnTo>
                    <a:pt x="5486" y="2744"/>
                  </a:lnTo>
                  <a:lnTo>
                    <a:pt x="5486" y="7648"/>
                  </a:lnTo>
                  <a:lnTo>
                    <a:pt x="5505" y="7648"/>
                  </a:lnTo>
                  <a:lnTo>
                    <a:pt x="8553" y="9408"/>
                  </a:lnTo>
                  <a:lnTo>
                    <a:pt x="9144" y="8386"/>
                  </a:lnTo>
                  <a:lnTo>
                    <a:pt x="6667" y="6956"/>
                  </a:lnTo>
                  <a:lnTo>
                    <a:pt x="6666" y="6955"/>
                  </a:lnTo>
                  <a:close/>
                  <a:moveTo>
                    <a:pt x="6400" y="11520"/>
                  </a:moveTo>
                  <a:cubicBezTo>
                    <a:pt x="5042" y="11520"/>
                    <a:pt x="3739" y="10981"/>
                    <a:pt x="2779" y="10021"/>
                  </a:cubicBezTo>
                  <a:cubicBezTo>
                    <a:pt x="1819" y="9061"/>
                    <a:pt x="1280" y="7758"/>
                    <a:pt x="1280" y="6400"/>
                  </a:cubicBezTo>
                  <a:cubicBezTo>
                    <a:pt x="1280" y="3571"/>
                    <a:pt x="3571" y="1280"/>
                    <a:pt x="6400" y="1280"/>
                  </a:cubicBezTo>
                  <a:cubicBezTo>
                    <a:pt x="9229" y="1280"/>
                    <a:pt x="11520" y="3571"/>
                    <a:pt x="11520" y="6400"/>
                  </a:cubicBezTo>
                  <a:cubicBezTo>
                    <a:pt x="11520" y="9229"/>
                    <a:pt x="9229" y="11520"/>
                    <a:pt x="6400" y="11520"/>
                  </a:cubicBez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"/>
                <a:cs typeface="+mn-cs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D62ACFE-E21A-1377-6196-845B88CCB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1" y="169129"/>
            <a:ext cx="1019638" cy="10119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161191" y="51110"/>
            <a:ext cx="4378644" cy="646455"/>
            <a:chOff x="170380" y="201470"/>
            <a:chExt cx="4378644" cy="64645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23661" y="263087"/>
              <a:ext cx="3925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界面设计</a:t>
              </a:r>
              <a:r>
                <a:rPr lang="en-US" altLang="zh-CN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:</a:t>
              </a: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侧边栏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745DF67-2F5F-3100-EABC-F1967CB4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72" y="1593850"/>
            <a:ext cx="3157540" cy="40230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C7A715-4719-9EB0-8341-CDBB8AC0A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866" y="1619960"/>
            <a:ext cx="3287678" cy="39969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675775-0AA7-0002-F056-3CB83E3C2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669" y="1619960"/>
            <a:ext cx="2867699" cy="399694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0FF5F0C-1DA0-0321-7309-E53B94A4FDDE}"/>
              </a:ext>
            </a:extLst>
          </p:cNvPr>
          <p:cNvSpPr txBox="1"/>
          <p:nvPr/>
        </p:nvSpPr>
        <p:spPr>
          <a:xfrm>
            <a:off x="607633" y="5889875"/>
            <a:ext cx="6523417" cy="504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solidFill>
                  <a:srgbClr val="333333"/>
                </a:solidFill>
                <a:cs typeface="+mn-ea"/>
              </a:defRPr>
            </a:lvl1pPr>
          </a:lstStyle>
          <a:p>
            <a:r>
              <a:rPr lang="zh-CN" altLang="en-US" dirty="0"/>
              <a:t>侧边栏会根据不同的用户等级显示相应的管理内容</a:t>
            </a:r>
            <a:endParaRPr lang="en-US" altLang="zh-CN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1AF57DB-9F12-0838-65DB-67ECE9B392FC}"/>
              </a:ext>
            </a:extLst>
          </p:cNvPr>
          <p:cNvSpPr/>
          <p:nvPr/>
        </p:nvSpPr>
        <p:spPr>
          <a:xfrm>
            <a:off x="1048938" y="946589"/>
            <a:ext cx="2288607" cy="510778"/>
          </a:xfrm>
          <a:prstGeom prst="round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超级管理员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7929E3-4694-BCA2-9EF6-22AA9F696A02}"/>
              </a:ext>
            </a:extLst>
          </p:cNvPr>
          <p:cNvSpPr/>
          <p:nvPr/>
        </p:nvSpPr>
        <p:spPr>
          <a:xfrm>
            <a:off x="8388214" y="943456"/>
            <a:ext cx="2288607" cy="510778"/>
          </a:xfrm>
          <a:prstGeom prst="round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普通用户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2CB83EE-F860-F10C-5ACE-BEE473B5B61F}"/>
              </a:ext>
            </a:extLst>
          </p:cNvPr>
          <p:cNvSpPr/>
          <p:nvPr/>
        </p:nvSpPr>
        <p:spPr>
          <a:xfrm>
            <a:off x="4715401" y="985703"/>
            <a:ext cx="2288607" cy="510778"/>
          </a:xfrm>
          <a:prstGeom prst="round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店铺商家</a:t>
            </a:r>
          </a:p>
        </p:txBody>
      </p:sp>
    </p:spTree>
    <p:extLst>
      <p:ext uri="{BB962C8B-B14F-4D97-AF65-F5344CB8AC3E}">
        <p14:creationId xmlns:p14="http://schemas.microsoft.com/office/powerpoint/2010/main" val="221256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161191" y="51110"/>
            <a:ext cx="4378644" cy="892614"/>
            <a:chOff x="170380" y="201470"/>
            <a:chExt cx="4378644" cy="8926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23661" y="263087"/>
              <a:ext cx="39253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界面设计</a:t>
              </a:r>
              <a:r>
                <a:rPr lang="en-US" altLang="zh-CN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:</a:t>
              </a: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商品管理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-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管理员</a:t>
              </a:r>
              <a:endParaRPr lang="zh-CN" altLang="en-US" sz="28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BE66C68-0E27-2CE1-EFBB-49E84A37D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0" y="1005341"/>
            <a:ext cx="9353550" cy="49471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99B840D-01EB-F527-77BE-F4CAEE5466B5}"/>
              </a:ext>
            </a:extLst>
          </p:cNvPr>
          <p:cNvSpPr txBox="1"/>
          <p:nvPr/>
        </p:nvSpPr>
        <p:spPr>
          <a:xfrm>
            <a:off x="10401300" y="236797"/>
            <a:ext cx="1085559" cy="504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r>
              <a:rPr lang="zh-CN" altLang="en-US" sz="2000" dirty="0"/>
              <a:t>管理员</a:t>
            </a:r>
            <a:endParaRPr lang="en-US" altLang="zh-CN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EEBE1A-1D47-6C4A-C2F5-63F687A3A5A2}"/>
              </a:ext>
            </a:extLst>
          </p:cNvPr>
          <p:cNvSpPr/>
          <p:nvPr/>
        </p:nvSpPr>
        <p:spPr>
          <a:xfrm>
            <a:off x="8007350" y="905508"/>
            <a:ext cx="1276350" cy="5485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AF3DA9A-1EA5-D699-719F-9713DB1EBB67}"/>
              </a:ext>
            </a:extLst>
          </p:cNvPr>
          <p:cNvCxnSpPr/>
          <p:nvPr/>
        </p:nvCxnSpPr>
        <p:spPr>
          <a:xfrm flipV="1">
            <a:off x="9232900" y="577850"/>
            <a:ext cx="1168400" cy="327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072DCA-43FA-9052-ED7F-3F0D956F4C76}"/>
              </a:ext>
            </a:extLst>
          </p:cNvPr>
          <p:cNvSpPr txBox="1"/>
          <p:nvPr/>
        </p:nvSpPr>
        <p:spPr>
          <a:xfrm>
            <a:off x="9817100" y="2237691"/>
            <a:ext cx="2451100" cy="14296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r>
              <a:rPr lang="zh-CN" altLang="en-US" sz="2000" dirty="0"/>
              <a:t>管理员可以管理所有商品</a:t>
            </a:r>
            <a:endParaRPr lang="en-US" altLang="zh-CN" sz="2000" dirty="0"/>
          </a:p>
          <a:p>
            <a:r>
              <a:rPr lang="zh-CN" altLang="en-US" sz="2000" dirty="0"/>
              <a:t>包括：增删改查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73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161191" y="51110"/>
            <a:ext cx="4378644" cy="892614"/>
            <a:chOff x="170380" y="201470"/>
            <a:chExt cx="4378644" cy="8926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23661" y="263087"/>
              <a:ext cx="39253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界面设计</a:t>
              </a:r>
              <a:r>
                <a:rPr lang="en-US" altLang="zh-CN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:</a:t>
              </a: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商品管理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-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商家</a:t>
              </a:r>
              <a:endParaRPr lang="zh-CN" altLang="en-US" sz="28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3872247-0C16-CA9D-A5C2-ECCD4C5C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60" y="1005341"/>
            <a:ext cx="9249509" cy="496103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99B840D-01EB-F527-77BE-F4CAEE5466B5}"/>
              </a:ext>
            </a:extLst>
          </p:cNvPr>
          <p:cNvSpPr txBox="1"/>
          <p:nvPr/>
        </p:nvSpPr>
        <p:spPr>
          <a:xfrm>
            <a:off x="9867900" y="2399798"/>
            <a:ext cx="2451100" cy="9665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r>
              <a:rPr lang="zh-CN" altLang="en-US" sz="2000" dirty="0"/>
              <a:t>商家只可以管理自己店铺下的商品</a:t>
            </a:r>
            <a:endParaRPr lang="en-US" altLang="zh-CN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7C9CBF-16ED-193B-1C5F-D69E16C793A3}"/>
              </a:ext>
            </a:extLst>
          </p:cNvPr>
          <p:cNvSpPr txBox="1"/>
          <p:nvPr/>
        </p:nvSpPr>
        <p:spPr>
          <a:xfrm>
            <a:off x="10401300" y="236797"/>
            <a:ext cx="1085559" cy="504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r>
              <a:rPr lang="zh-CN" altLang="en-US" sz="2000" dirty="0"/>
              <a:t>商家</a:t>
            </a:r>
            <a:endParaRPr lang="en-US" altLang="zh-CN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785640-F762-3F8A-F672-4EE219A5958C}"/>
              </a:ext>
            </a:extLst>
          </p:cNvPr>
          <p:cNvSpPr/>
          <p:nvPr/>
        </p:nvSpPr>
        <p:spPr>
          <a:xfrm>
            <a:off x="8007350" y="905508"/>
            <a:ext cx="1276350" cy="5485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8F97C5-302F-0725-15C6-1AB4008782C5}"/>
              </a:ext>
            </a:extLst>
          </p:cNvPr>
          <p:cNvCxnSpPr/>
          <p:nvPr/>
        </p:nvCxnSpPr>
        <p:spPr>
          <a:xfrm flipV="1">
            <a:off x="9232900" y="577850"/>
            <a:ext cx="1168400" cy="327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161191" y="51110"/>
            <a:ext cx="4378644" cy="892614"/>
            <a:chOff x="170380" y="201470"/>
            <a:chExt cx="4378644" cy="8926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23661" y="263087"/>
              <a:ext cx="39253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界面设计</a:t>
              </a:r>
              <a:r>
                <a:rPr lang="en-US" altLang="zh-CN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:</a:t>
              </a: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商品管理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-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普通用户</a:t>
              </a:r>
              <a:endParaRPr lang="zh-CN" altLang="en-US" sz="28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99B840D-01EB-F527-77BE-F4CAEE5466B5}"/>
              </a:ext>
            </a:extLst>
          </p:cNvPr>
          <p:cNvSpPr txBox="1"/>
          <p:nvPr/>
        </p:nvSpPr>
        <p:spPr>
          <a:xfrm>
            <a:off x="9436100" y="1982507"/>
            <a:ext cx="2660650" cy="28146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普通用户只可以查看商品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不具有新增修改删除商品的功能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同时也没有自己的店铺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77EAEF-8FEF-B210-9504-E97ED916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0" y="1005341"/>
            <a:ext cx="9073414" cy="47689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1A4519-E294-B94F-B5CE-57AFEB6CEC09}"/>
              </a:ext>
            </a:extLst>
          </p:cNvPr>
          <p:cNvSpPr txBox="1"/>
          <p:nvPr/>
        </p:nvSpPr>
        <p:spPr>
          <a:xfrm>
            <a:off x="10401300" y="236797"/>
            <a:ext cx="1380090" cy="504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r>
              <a:rPr lang="zh-CN" altLang="en-US" sz="2000" dirty="0"/>
              <a:t>普通用户</a:t>
            </a:r>
            <a:endParaRPr lang="en-US" altLang="zh-CN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6B5E19-461E-65E4-51C6-0C00FDAA8F71}"/>
              </a:ext>
            </a:extLst>
          </p:cNvPr>
          <p:cNvSpPr/>
          <p:nvPr/>
        </p:nvSpPr>
        <p:spPr>
          <a:xfrm>
            <a:off x="8007350" y="905508"/>
            <a:ext cx="1276350" cy="5485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8CD2843-A618-F3B0-4BD1-FC63B8F49839}"/>
              </a:ext>
            </a:extLst>
          </p:cNvPr>
          <p:cNvCxnSpPr/>
          <p:nvPr/>
        </p:nvCxnSpPr>
        <p:spPr>
          <a:xfrm flipV="1">
            <a:off x="9232900" y="577850"/>
            <a:ext cx="1168400" cy="327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1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161191" y="51110"/>
            <a:ext cx="4378644" cy="892614"/>
            <a:chOff x="170380" y="201470"/>
            <a:chExt cx="4378644" cy="8926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23661" y="263087"/>
              <a:ext cx="39253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界面设计</a:t>
              </a:r>
              <a:r>
                <a:rPr lang="en-US" altLang="zh-CN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:</a:t>
              </a: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商品管理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-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新增商品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&amp;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修改商品</a:t>
              </a:r>
              <a:endParaRPr lang="zh-CN" altLang="en-US" sz="28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99B840D-01EB-F527-77BE-F4CAEE5466B5}"/>
              </a:ext>
            </a:extLst>
          </p:cNvPr>
          <p:cNvSpPr txBox="1"/>
          <p:nvPr/>
        </p:nvSpPr>
        <p:spPr>
          <a:xfrm>
            <a:off x="9374740" y="1342649"/>
            <a:ext cx="2734710" cy="32762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新增商品时需要选择该商品属于的店铺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如果是店铺商家新增商品，则只能选择自己的店铺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输入不能为空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77EAEF-8FEF-B210-9504-E97ED916BB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50" y="1231476"/>
            <a:ext cx="9076290" cy="48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161191" y="51110"/>
            <a:ext cx="4378644" cy="646455"/>
            <a:chOff x="170380" y="201470"/>
            <a:chExt cx="4378644" cy="64645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23661" y="263087"/>
              <a:ext cx="3925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界面设计</a:t>
              </a:r>
              <a:r>
                <a:rPr lang="en-US" altLang="zh-CN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:</a:t>
              </a: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店铺管理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99B840D-01EB-F527-77BE-F4CAEE5466B5}"/>
              </a:ext>
            </a:extLst>
          </p:cNvPr>
          <p:cNvSpPr txBox="1"/>
          <p:nvPr/>
        </p:nvSpPr>
        <p:spPr>
          <a:xfrm>
            <a:off x="9448800" y="1190249"/>
            <a:ext cx="2734710" cy="28146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r>
              <a:rPr lang="zh-CN" altLang="en-US" sz="2000" dirty="0"/>
              <a:t>功能按钮：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编辑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为该店铺添加商品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删除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查看该店铺下所有商品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C95DA6-7CD0-BDB4-012B-E26C539C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13" y="999443"/>
            <a:ext cx="9166787" cy="48591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FC5515C-0CA7-C360-FB7F-E03E05C44A5F}"/>
              </a:ext>
            </a:extLst>
          </p:cNvPr>
          <p:cNvSpPr/>
          <p:nvPr/>
        </p:nvSpPr>
        <p:spPr>
          <a:xfrm>
            <a:off x="7839869" y="2020998"/>
            <a:ext cx="814900" cy="3057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161191" y="51110"/>
            <a:ext cx="4378644" cy="892614"/>
            <a:chOff x="170380" y="201470"/>
            <a:chExt cx="4378644" cy="8926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23661" y="263087"/>
              <a:ext cx="39253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界面设计</a:t>
              </a:r>
              <a:r>
                <a:rPr lang="en-US" altLang="zh-CN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:</a:t>
              </a: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店铺管理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-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新增店铺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&amp;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修改店铺</a:t>
              </a:r>
              <a:endParaRPr lang="zh-CN" altLang="en-US" sz="28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99B840D-01EB-F527-77BE-F4CAEE5466B5}"/>
              </a:ext>
            </a:extLst>
          </p:cNvPr>
          <p:cNvSpPr txBox="1"/>
          <p:nvPr/>
        </p:nvSpPr>
        <p:spPr>
          <a:xfrm>
            <a:off x="9457290" y="1603637"/>
            <a:ext cx="2734710" cy="41982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管理员新增店铺时要选择持有人，只能选择等级为</a:t>
            </a:r>
            <a:r>
              <a:rPr lang="en-US" altLang="zh-CN" sz="2000" dirty="0"/>
              <a:t>2</a:t>
            </a:r>
            <a:r>
              <a:rPr lang="zh-CN" altLang="en-US" sz="2000" dirty="0"/>
              <a:t>的用户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如果是店铺商家新增，则不能选择持有人，店铺持有人固定为自己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输入不能为空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77EAEF-8FEF-B210-9504-E97ED916BB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5"/>
          <a:stretch/>
        </p:blipFill>
        <p:spPr>
          <a:xfrm>
            <a:off x="228559" y="1865932"/>
            <a:ext cx="9076290" cy="37980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9F9D39-F2D1-8B32-9B32-7ABA57E80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" y="1058981"/>
            <a:ext cx="2036516" cy="63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7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161191" y="51110"/>
            <a:ext cx="4378644" cy="892614"/>
            <a:chOff x="170380" y="201470"/>
            <a:chExt cx="4378644" cy="8926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23661" y="263087"/>
              <a:ext cx="39253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界面设计</a:t>
              </a:r>
              <a:r>
                <a:rPr lang="en-US" altLang="zh-CN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:</a:t>
              </a: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店铺管理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-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在店铺下新增商品</a:t>
              </a:r>
              <a:endParaRPr lang="zh-CN" altLang="en-US" sz="28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99B840D-01EB-F527-77BE-F4CAEE5466B5}"/>
              </a:ext>
            </a:extLst>
          </p:cNvPr>
          <p:cNvSpPr txBox="1"/>
          <p:nvPr/>
        </p:nvSpPr>
        <p:spPr>
          <a:xfrm>
            <a:off x="9457290" y="1750344"/>
            <a:ext cx="2734710" cy="18898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也可以在店铺下新增商品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此时不用选择店铺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输入不能为空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77EAEF-8FEF-B210-9504-E97ED916BB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50" y="1312608"/>
            <a:ext cx="9076290" cy="47376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751827C-5B2F-E5F6-0DD5-848B16D8173B}"/>
              </a:ext>
            </a:extLst>
          </p:cNvPr>
          <p:cNvSpPr/>
          <p:nvPr/>
        </p:nvSpPr>
        <p:spPr>
          <a:xfrm>
            <a:off x="5626672" y="2871332"/>
            <a:ext cx="814900" cy="3057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14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161191" y="51110"/>
            <a:ext cx="4378644" cy="892614"/>
            <a:chOff x="170380" y="201470"/>
            <a:chExt cx="4378644" cy="8926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23661" y="263087"/>
              <a:ext cx="39253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界面设计</a:t>
              </a:r>
              <a:r>
                <a:rPr lang="en-US" altLang="zh-CN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:</a:t>
              </a: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店铺管理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-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查看店铺所有商品</a:t>
              </a:r>
              <a:endParaRPr lang="zh-CN" altLang="en-US" sz="28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92CCFB9-C42C-70C0-FCF0-A5F69FDCB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2" y="1429171"/>
            <a:ext cx="9438368" cy="49956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99B840D-01EB-F527-77BE-F4CAEE5466B5}"/>
              </a:ext>
            </a:extLst>
          </p:cNvPr>
          <p:cNvSpPr txBox="1"/>
          <p:nvPr/>
        </p:nvSpPr>
        <p:spPr>
          <a:xfrm>
            <a:off x="9457290" y="1750344"/>
            <a:ext cx="2734710" cy="18912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可以店铺下查看所有商品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并对商品进行修改和删除</a:t>
            </a:r>
            <a:endParaRPr lang="en-US" altLang="zh-CN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53F48D-76AA-B6FC-7621-5343C8888CCC}"/>
              </a:ext>
            </a:extLst>
          </p:cNvPr>
          <p:cNvSpPr/>
          <p:nvPr/>
        </p:nvSpPr>
        <p:spPr>
          <a:xfrm>
            <a:off x="1938978" y="1869568"/>
            <a:ext cx="1246861" cy="446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A2EC30-6CE7-0B91-6318-F2BCAAB64742}"/>
              </a:ext>
            </a:extLst>
          </p:cNvPr>
          <p:cNvSpPr/>
          <p:nvPr/>
        </p:nvSpPr>
        <p:spPr>
          <a:xfrm>
            <a:off x="8387344" y="2446165"/>
            <a:ext cx="814900" cy="3057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08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67ACEB-5D0C-FFED-5219-CC2667F39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61" y="1129895"/>
            <a:ext cx="9309197" cy="4909147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161191" y="51110"/>
            <a:ext cx="4378644" cy="892614"/>
            <a:chOff x="170380" y="201470"/>
            <a:chExt cx="4378644" cy="8926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23661" y="263087"/>
              <a:ext cx="39253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界面设计</a:t>
              </a:r>
              <a:r>
                <a:rPr lang="en-US" altLang="zh-CN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:</a:t>
              </a: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用户管理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-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只有管理员具有的功能</a:t>
              </a:r>
              <a:endParaRPr lang="zh-CN" altLang="en-US" sz="28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99B840D-01EB-F527-77BE-F4CAEE5466B5}"/>
              </a:ext>
            </a:extLst>
          </p:cNvPr>
          <p:cNvSpPr txBox="1"/>
          <p:nvPr/>
        </p:nvSpPr>
        <p:spPr>
          <a:xfrm>
            <a:off x="9457290" y="1750344"/>
            <a:ext cx="2734710" cy="18912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可以店铺下查看所有商品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并对商品进行修改和删除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9714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20700000" flipH="1" flipV="1">
            <a:off x="10885493" y="-399969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20700000">
            <a:off x="-825812" y="61676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146618" y="2408238"/>
            <a:ext cx="1144270" cy="1144270"/>
          </a:xfrm>
          <a:prstGeom prst="ellipse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2119630" y="2496820"/>
            <a:ext cx="1198245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Clr>
                <a:srgbClr val="B17B1A"/>
              </a:buClr>
              <a:buNone/>
            </a:pPr>
            <a:r>
              <a:rPr lang="zh-CN" altLang="en-US" sz="6000" b="1">
                <a:ln>
                  <a:noFill/>
                </a:ln>
                <a:solidFill>
                  <a:schemeClr val="bg1"/>
                </a:solidFill>
                <a:effectLst/>
                <a:latin typeface="汉仪君黑-45简" panose="020B0604020202020204" charset="-122"/>
                <a:ea typeface="汉仪君黑-45简" panose="020B0604020202020204" charset="-122"/>
                <a:cs typeface="杨任东竹石体-Heavy" panose="02000000000000000000" charset="-122"/>
              </a:rPr>
              <a:t>目</a:t>
            </a:r>
            <a:r>
              <a:rPr lang="en-US" altLang="zh-CN" sz="6000" b="1">
                <a:ln>
                  <a:noFill/>
                </a:ln>
                <a:solidFill>
                  <a:schemeClr val="bg1"/>
                </a:solidFill>
                <a:effectLst/>
                <a:latin typeface="汉仪君黑-45简" panose="020B0604020202020204" charset="-122"/>
                <a:ea typeface="汉仪君黑-45简" panose="020B0604020202020204" charset="-122"/>
                <a:cs typeface="杨任东竹石体-Heavy" panose="02000000000000000000" charset="-122"/>
              </a:rPr>
              <a:t> </a:t>
            </a:r>
            <a:endParaRPr lang="en-US" altLang="zh-CN" sz="6000" b="1" cap="all">
              <a:ln>
                <a:noFill/>
              </a:ln>
              <a:solidFill>
                <a:schemeClr val="bg1"/>
              </a:solidFill>
              <a:effectLst/>
              <a:uFillTx/>
              <a:latin typeface="汉仪君黑-45简" panose="020B0604020202020204" charset="-122"/>
              <a:ea typeface="汉仪君黑-45简" panose="020B0604020202020204" charset="-122"/>
              <a:cs typeface="杨任东竹石体-Heavy" panose="0200000000000000000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46618" y="3664268"/>
            <a:ext cx="1144270" cy="1144270"/>
          </a:xfrm>
          <a:prstGeom prst="ellipse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2119630" y="3752850"/>
            <a:ext cx="1198245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0" algn="ctr">
              <a:buClr>
                <a:srgbClr val="B17B1A"/>
              </a:buClr>
              <a:buNone/>
            </a:pPr>
            <a:r>
              <a:rPr lang="zh-CN" altLang="zh-CN" sz="6000" b="1">
                <a:ln>
                  <a:noFill/>
                </a:ln>
                <a:solidFill>
                  <a:schemeClr val="bg1"/>
                </a:solidFill>
                <a:effectLst/>
                <a:latin typeface="汉仪君黑-45简" panose="020B0604020202020204" charset="-122"/>
                <a:ea typeface="汉仪君黑-45简" panose="020B0604020202020204" charset="-122"/>
                <a:cs typeface="杨任东竹石体-Heavy" panose="02000000000000000000" charset="-122"/>
              </a:rPr>
              <a:t>录</a:t>
            </a:r>
            <a:r>
              <a:rPr lang="en-US" altLang="zh-CN" sz="6000" b="1">
                <a:ln>
                  <a:noFill/>
                </a:ln>
                <a:solidFill>
                  <a:schemeClr val="bg1"/>
                </a:solidFill>
                <a:effectLst/>
                <a:latin typeface="汉仪君黑-45简" panose="020B0604020202020204" charset="-122"/>
                <a:ea typeface="汉仪君黑-45简" panose="020B0604020202020204" charset="-122"/>
                <a:cs typeface="杨任东竹石体-Heavy" panose="02000000000000000000" charset="-122"/>
              </a:rPr>
              <a:t> </a:t>
            </a:r>
            <a:endParaRPr lang="en-US" altLang="zh-CN" sz="6000" b="1" cap="all">
              <a:ln>
                <a:noFill/>
              </a:ln>
              <a:solidFill>
                <a:schemeClr val="bg1"/>
              </a:solidFill>
              <a:effectLst/>
              <a:uFillTx/>
              <a:latin typeface="汉仪君黑-45简" panose="020B0604020202020204" charset="-122"/>
              <a:ea typeface="汉仪君黑-45简" panose="020B0604020202020204" charset="-122"/>
              <a:cs typeface="杨任东竹石体-Heavy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25209" y="2030118"/>
            <a:ext cx="56686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buClr>
                <a:srgbClr val="FBE5D6"/>
              </a:buClr>
              <a:defRPr/>
            </a:pPr>
            <a:r>
              <a:rPr lang="zh-CN" altLang="en-US" sz="32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rPr>
              <a:t>系统设计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35045" y="1863725"/>
            <a:ext cx="1856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algn="l" fontAlgn="auto">
              <a:buClr>
                <a:srgbClr val="4B7587"/>
              </a:buClr>
              <a:buSzPct val="70000"/>
              <a:buFont typeface="Wingdings" panose="05000000000000000000" charset="0"/>
              <a:buChar char="u"/>
            </a:pPr>
            <a:r>
              <a:rPr lang="en-US" altLang="zh-CN" sz="4800" b="1">
                <a:solidFill>
                  <a:srgbClr val="4B7587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01/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25209" y="3137217"/>
            <a:ext cx="58489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buClr>
                <a:srgbClr val="FBE5D6"/>
              </a:buClr>
              <a:defRPr/>
            </a:pPr>
            <a:r>
              <a:rPr lang="zh-CN" altLang="en-US" sz="32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rPr>
              <a:t>界面功能设计与创新点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35045" y="2997200"/>
            <a:ext cx="1856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algn="l" fontAlgn="auto">
              <a:buClr>
                <a:srgbClr val="4B7587"/>
              </a:buClr>
              <a:buSzPct val="70000"/>
              <a:buFont typeface="Wingdings" panose="05000000000000000000" charset="0"/>
              <a:buChar char="u"/>
            </a:pPr>
            <a:r>
              <a:rPr lang="en-US" altLang="zh-CN" sz="4800" b="1">
                <a:solidFill>
                  <a:srgbClr val="4B7587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02/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391150" y="4310566"/>
            <a:ext cx="48964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buClr>
                <a:srgbClr val="FBE5D6"/>
              </a:buClr>
              <a:defRPr/>
            </a:pPr>
            <a:r>
              <a:rPr lang="zh-CN" altLang="en-US" sz="32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rPr>
              <a:t>总结与感悟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535045" y="4130675"/>
            <a:ext cx="1856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algn="l" fontAlgn="auto">
              <a:buClr>
                <a:srgbClr val="4B7587"/>
              </a:buClr>
              <a:buSzPct val="70000"/>
              <a:buFont typeface="Wingdings" panose="05000000000000000000" charset="0"/>
              <a:buChar char="u"/>
            </a:pPr>
            <a:r>
              <a:rPr lang="en-US" altLang="zh-CN" sz="4800" b="1">
                <a:solidFill>
                  <a:srgbClr val="4B7587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03/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ECF59B0-C4F4-AE5F-042F-1A70964DB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1" y="169129"/>
            <a:ext cx="1019638" cy="10119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161191" y="51110"/>
            <a:ext cx="4378644" cy="892614"/>
            <a:chOff x="170380" y="201470"/>
            <a:chExt cx="4378644" cy="8926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23661" y="263087"/>
              <a:ext cx="39253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界面设计</a:t>
              </a:r>
              <a:r>
                <a:rPr lang="en-US" altLang="zh-CN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:</a:t>
              </a: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用户管理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-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新增</a:t>
              </a:r>
              <a:r>
                <a:rPr lang="en-US" altLang="zh-CN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&amp;</a:t>
              </a:r>
              <a:r>
                <a:rPr lang="zh-CN" altLang="en-US" sz="20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修改</a:t>
              </a:r>
              <a:endParaRPr lang="zh-CN" altLang="en-US" sz="28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99B840D-01EB-F527-77BE-F4CAEE5466B5}"/>
              </a:ext>
            </a:extLst>
          </p:cNvPr>
          <p:cNvSpPr txBox="1"/>
          <p:nvPr/>
        </p:nvSpPr>
        <p:spPr>
          <a:xfrm>
            <a:off x="9457290" y="1750344"/>
            <a:ext cx="2734710" cy="18912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可以店铺下查看所有商品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并对商品进行修改和删除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D27627-D32B-D97B-642C-3A185B594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28" y="1199817"/>
            <a:ext cx="9376903" cy="45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0FEB43-BE38-8CCA-5FB1-816C6B47A792}"/>
              </a:ext>
            </a:extLst>
          </p:cNvPr>
          <p:cNvGrpSpPr/>
          <p:nvPr/>
        </p:nvGrpSpPr>
        <p:grpSpPr>
          <a:xfrm>
            <a:off x="260202" y="424689"/>
            <a:ext cx="4424202" cy="646455"/>
            <a:chOff x="170380" y="201470"/>
            <a:chExt cx="4424202" cy="64645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0289FE-7374-5AE8-7115-21214BF754C0}"/>
                </a:ext>
              </a:extLst>
            </p:cNvPr>
            <p:cNvSpPr txBox="1"/>
            <p:nvPr/>
          </p:nvSpPr>
          <p:spPr>
            <a:xfrm>
              <a:off x="669219" y="281636"/>
              <a:ext cx="3925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28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系统创新点</a:t>
              </a:r>
              <a:endParaRPr lang="zh-CN" altLang="en-US" sz="36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F4B5F7-F999-5F88-D043-8FCF3C48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FE7F5F7-940A-F9F9-28B2-7B070E71BAE4}"/>
              </a:ext>
            </a:extLst>
          </p:cNvPr>
          <p:cNvSpPr txBox="1"/>
          <p:nvPr/>
        </p:nvSpPr>
        <p:spPr>
          <a:xfrm>
            <a:off x="333874" y="1326699"/>
            <a:ext cx="285186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1.Filter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过滤器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B04150-94AF-7F48-DAE7-1575CA02ADC9}"/>
              </a:ext>
            </a:extLst>
          </p:cNvPr>
          <p:cNvSpPr txBox="1"/>
          <p:nvPr/>
        </p:nvSpPr>
        <p:spPr>
          <a:xfrm>
            <a:off x="1329427" y="2212999"/>
            <a:ext cx="48393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利用过滤器实现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编码以及用户访问页面限制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DA8E65-8CA2-5E3C-1140-A1DBB5092CCA}"/>
              </a:ext>
            </a:extLst>
          </p:cNvPr>
          <p:cNvSpPr txBox="1"/>
          <p:nvPr/>
        </p:nvSpPr>
        <p:spPr>
          <a:xfrm>
            <a:off x="394199" y="3138989"/>
            <a:ext cx="3411310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2.Listener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监听器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BF2FBE8-F75E-8A28-A258-E6F21DEC3617}"/>
              </a:ext>
            </a:extLst>
          </p:cNvPr>
          <p:cNvSpPr txBox="1"/>
          <p:nvPr/>
        </p:nvSpPr>
        <p:spPr>
          <a:xfrm>
            <a:off x="1439282" y="4041799"/>
            <a:ext cx="3154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利用监听器实现在线人数统计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3ED2C7-DD30-9D71-A7BF-0E86AECE627F}"/>
              </a:ext>
            </a:extLst>
          </p:cNvPr>
          <p:cNvSpPr txBox="1"/>
          <p:nvPr/>
        </p:nvSpPr>
        <p:spPr>
          <a:xfrm>
            <a:off x="7344909" y="1326699"/>
            <a:ext cx="297388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DBCP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连接池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2439BA6-2397-8A80-4A73-A6FB6D3DA4C5}"/>
              </a:ext>
            </a:extLst>
          </p:cNvPr>
          <p:cNvSpPr txBox="1"/>
          <p:nvPr/>
        </p:nvSpPr>
        <p:spPr>
          <a:xfrm>
            <a:off x="8389992" y="2229509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使得数据库操作更加高效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354D778-E60B-5517-AE15-417507A81660}"/>
              </a:ext>
            </a:extLst>
          </p:cNvPr>
          <p:cNvSpPr txBox="1"/>
          <p:nvPr/>
        </p:nvSpPr>
        <p:spPr>
          <a:xfrm>
            <a:off x="7344909" y="3138989"/>
            <a:ext cx="235512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md5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E4F3B8-F3D9-74DB-BCAE-BC4FD088C580}"/>
              </a:ext>
            </a:extLst>
          </p:cNvPr>
          <p:cNvSpPr txBox="1"/>
          <p:nvPr/>
        </p:nvSpPr>
        <p:spPr>
          <a:xfrm>
            <a:off x="8251817" y="4079443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保证了数据库的安全性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5DA71F-1F5D-3108-3980-7BE423F0DABB}"/>
              </a:ext>
            </a:extLst>
          </p:cNvPr>
          <p:cNvSpPr txBox="1"/>
          <p:nvPr/>
        </p:nvSpPr>
        <p:spPr>
          <a:xfrm>
            <a:off x="394199" y="4817330"/>
            <a:ext cx="310853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用户等级划分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FC432B2-245C-8D6F-A34F-7F6DA6F185F9}"/>
              </a:ext>
            </a:extLst>
          </p:cNvPr>
          <p:cNvSpPr txBox="1"/>
          <p:nvPr/>
        </p:nvSpPr>
        <p:spPr>
          <a:xfrm>
            <a:off x="1301107" y="5757784"/>
            <a:ext cx="170431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类用户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3B38A6-0A84-A4ED-E57F-0ED21CD80E1F}"/>
              </a:ext>
            </a:extLst>
          </p:cNvPr>
          <p:cNvSpPr txBox="1"/>
          <p:nvPr/>
        </p:nvSpPr>
        <p:spPr>
          <a:xfrm>
            <a:off x="7344909" y="4818362"/>
            <a:ext cx="2287798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页面美化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4D36542-751B-5586-2ED1-9A140AFF2A72}"/>
              </a:ext>
            </a:extLst>
          </p:cNvPr>
          <p:cNvSpPr txBox="1"/>
          <p:nvPr/>
        </p:nvSpPr>
        <p:spPr>
          <a:xfrm>
            <a:off x="8251817" y="5758816"/>
            <a:ext cx="172996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Bootstrap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445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2" grpId="0"/>
      <p:bldP spid="29" grpId="0"/>
      <p:bldP spid="31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20700000" flipH="1" flipV="1">
            <a:off x="10885493" y="-399969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20700000">
            <a:off x="-825812" y="61676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08103" y="1243330"/>
            <a:ext cx="3361347" cy="1769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 w="28575">
                  <a:solidFill>
                    <a:schemeClr val="tx2"/>
                  </a:solidFill>
                </a:ln>
                <a:solidFill>
                  <a:schemeClr val="accent4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03</a:t>
            </a:r>
            <a:endParaRPr kumimoji="0" lang="zh-CN" altLang="en-US" sz="11500" b="1" i="0" u="none" strike="noStrike" kern="1200" cap="none" spc="0" normalizeH="0" baseline="0" noProof="0" dirty="0">
              <a:ln w="28575">
                <a:solidFill>
                  <a:schemeClr val="tx2"/>
                </a:solidFill>
              </a:ln>
              <a:solidFill>
                <a:schemeClr val="accent4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8084" y="2902896"/>
            <a:ext cx="52813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6600" b="1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总结与感悟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E87643-B51E-738E-164C-EB19FF751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1" y="169129"/>
            <a:ext cx="1019638" cy="10119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955889" y="1454895"/>
            <a:ext cx="10448711" cy="4465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/>
                </a:solidFill>
                <a:cs typeface="+mn-ea"/>
                <a:sym typeface="+mn-lt"/>
              </a:rPr>
              <a:t>不足：我的课设还有一些不足，例如、没有实现美观的前台界面，很多同学使用的数据统计功能我也没有使用到。</a:t>
            </a:r>
            <a:endParaRPr lang="en-US" altLang="zh-CN" sz="2400" dirty="0">
              <a:solidFill>
                <a:srgbClr val="333333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333333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/>
                </a:solidFill>
                <a:cs typeface="+mn-ea"/>
                <a:sym typeface="+mn-lt"/>
              </a:rPr>
              <a:t>感悟：本次课设作业前前后后总共开发了半个多月，我在开发中遇到了很多我从来没有遇到的问题，同时努力去解决。</a:t>
            </a:r>
            <a:endParaRPr lang="en-US" altLang="zh-CN" sz="2400" dirty="0">
              <a:solidFill>
                <a:srgbClr val="333333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/>
                </a:solidFill>
                <a:cs typeface="+mn-ea"/>
                <a:sym typeface="+mn-lt"/>
              </a:rPr>
              <a:t>这次开发巩固了我在</a:t>
            </a:r>
            <a:r>
              <a:rPr lang="en-US" altLang="zh-CN" sz="2400" dirty="0">
                <a:solidFill>
                  <a:srgbClr val="333333"/>
                </a:solidFill>
                <a:cs typeface="+mn-ea"/>
                <a:sym typeface="+mn-lt"/>
              </a:rPr>
              <a:t>Web</a:t>
            </a:r>
            <a:r>
              <a:rPr lang="zh-CN" altLang="en-US" sz="2400" dirty="0">
                <a:solidFill>
                  <a:srgbClr val="333333"/>
                </a:solidFill>
                <a:cs typeface="+mn-ea"/>
                <a:sym typeface="+mn-lt"/>
              </a:rPr>
              <a:t>开发课程上学习的知识，使我深刻认识到编程最重要的是基础知识的理解，也提高了我的编程能力和对于</a:t>
            </a:r>
            <a:r>
              <a:rPr lang="en-US" altLang="zh-CN" sz="2400" dirty="0">
                <a:solidFill>
                  <a:srgbClr val="333333"/>
                </a:solidFill>
                <a:cs typeface="+mn-ea"/>
                <a:sym typeface="+mn-lt"/>
              </a:rPr>
              <a:t>Web</a:t>
            </a:r>
            <a:r>
              <a:rPr lang="zh-CN" altLang="en-US" sz="2400" dirty="0">
                <a:solidFill>
                  <a:srgbClr val="333333"/>
                </a:solidFill>
                <a:cs typeface="+mn-ea"/>
                <a:sym typeface="+mn-lt"/>
              </a:rPr>
              <a:t>开发的兴趣。</a:t>
            </a:r>
            <a:endParaRPr lang="en-US" altLang="zh-CN" sz="2400" dirty="0">
              <a:solidFill>
                <a:srgbClr val="333333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/>
                </a:solidFill>
                <a:cs typeface="+mn-ea"/>
                <a:sym typeface="+mn-lt"/>
              </a:rPr>
              <a:t>最后，感谢老师的辛苦指导。</a:t>
            </a:r>
            <a:endParaRPr lang="en-US" altLang="zh-CN" sz="2400" dirty="0">
              <a:solidFill>
                <a:srgbClr val="333333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3289" y="479861"/>
            <a:ext cx="2398725" cy="769441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总结：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2276F8-57FD-F458-90EC-932AFFCC8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938" y="428033"/>
            <a:ext cx="790662" cy="821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20700000" flipH="1" flipV="1">
            <a:off x="12087456" y="-609156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20700000">
            <a:off x="-825812" y="61676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69976" y="2544142"/>
            <a:ext cx="7052047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1500" b="1" dirty="0">
                <a:ln w="28575">
                  <a:solidFill>
                    <a:schemeClr val="tx2"/>
                  </a:solidFill>
                </a:ln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Thank You</a:t>
            </a:r>
            <a:endParaRPr kumimoji="0" lang="zh-CN" altLang="en-US" sz="11500" b="1" i="0" u="none" strike="noStrike" kern="1200" cap="none" spc="0" normalizeH="0" baseline="0" noProof="0" dirty="0">
              <a:ln w="28575">
                <a:solidFill>
                  <a:schemeClr val="tx2"/>
                </a:solidFill>
              </a:ln>
              <a:solidFill>
                <a:schemeClr val="accent4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F4A883-037D-F177-8E75-AE134B30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1" y="169129"/>
            <a:ext cx="1019638" cy="1011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832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20700000" flipH="1" flipV="1">
            <a:off x="10885493" y="-399969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20700000">
            <a:off x="-825812" y="61676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08103" y="1243330"/>
            <a:ext cx="3361347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 w="28575">
                  <a:solidFill>
                    <a:schemeClr val="tx2"/>
                  </a:solidFill>
                </a:ln>
                <a:solidFill>
                  <a:schemeClr val="accent4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01</a:t>
            </a:r>
            <a:endParaRPr kumimoji="0" lang="zh-CN" altLang="en-US" sz="11500" b="1" i="0" u="none" strike="noStrike" kern="1200" cap="none" spc="0" normalizeH="0" baseline="0" noProof="0" dirty="0">
              <a:ln w="28575">
                <a:solidFill>
                  <a:schemeClr val="tx2"/>
                </a:solidFill>
              </a:ln>
              <a:solidFill>
                <a:schemeClr val="accent4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8083" y="3290958"/>
            <a:ext cx="52813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6600" b="1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系统设计</a:t>
            </a:r>
          </a:p>
        </p:txBody>
      </p:sp>
      <p:sp>
        <p:nvSpPr>
          <p:cNvPr id="32" name="矩形 31"/>
          <p:cNvSpPr/>
          <p:nvPr/>
        </p:nvSpPr>
        <p:spPr>
          <a:xfrm>
            <a:off x="3448776" y="4953403"/>
            <a:ext cx="508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3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SYSTEM DESIGN</a:t>
            </a:r>
            <a:endParaRPr kumimoji="0" lang="zh-CN" altLang="en-US" b="1" i="0" u="none" strike="noStrike" kern="1200" cap="none" spc="3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02FF9F-F11A-6D2A-8D2E-28617D6E2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1" y="169129"/>
            <a:ext cx="1019638" cy="10119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4F1DCE-E6B8-4DEE-80E8-C81C891166EE}"/>
              </a:ext>
            </a:extLst>
          </p:cNvPr>
          <p:cNvGrpSpPr/>
          <p:nvPr/>
        </p:nvGrpSpPr>
        <p:grpSpPr>
          <a:xfrm>
            <a:off x="459864" y="219850"/>
            <a:ext cx="3177993" cy="646455"/>
            <a:chOff x="170380" y="201470"/>
            <a:chExt cx="3177993" cy="64645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62D4B35-B7FB-DE62-1330-B6D942AED822}"/>
                </a:ext>
              </a:extLst>
            </p:cNvPr>
            <p:cNvSpPr txBox="1"/>
            <p:nvPr/>
          </p:nvSpPr>
          <p:spPr>
            <a:xfrm>
              <a:off x="600687" y="232311"/>
              <a:ext cx="27476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32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系统设计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6C69513-DE85-A61E-AA1F-0A5446A3B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AB4CE2A-536D-10AB-CE49-73857E8ACF35}"/>
              </a:ext>
            </a:extLst>
          </p:cNvPr>
          <p:cNvSpPr/>
          <p:nvPr/>
        </p:nvSpPr>
        <p:spPr>
          <a:xfrm>
            <a:off x="4547157" y="1050225"/>
            <a:ext cx="3412269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模型与数据库设计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C38B814-F6D8-42FB-1872-E3967952F24C}"/>
              </a:ext>
            </a:extLst>
          </p:cNvPr>
          <p:cNvGrpSpPr/>
          <p:nvPr/>
        </p:nvGrpSpPr>
        <p:grpSpPr>
          <a:xfrm>
            <a:off x="334696" y="2201631"/>
            <a:ext cx="11522608" cy="3546410"/>
            <a:chOff x="225588" y="1617431"/>
            <a:chExt cx="11522608" cy="354641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3DF503-F683-EF34-BFAF-63773C72B730}"/>
                </a:ext>
              </a:extLst>
            </p:cNvPr>
            <p:cNvSpPr/>
            <p:nvPr/>
          </p:nvSpPr>
          <p:spPr>
            <a:xfrm>
              <a:off x="225588" y="1617431"/>
              <a:ext cx="3412269" cy="3546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169E2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1AFBB5-B977-DC01-155B-7AD0EB293CAF}"/>
                </a:ext>
              </a:extLst>
            </p:cNvPr>
            <p:cNvSpPr txBox="1"/>
            <p:nvPr/>
          </p:nvSpPr>
          <p:spPr>
            <a:xfrm>
              <a:off x="1171948" y="1694159"/>
              <a:ext cx="1569660" cy="46166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4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Goods</a:t>
              </a: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商品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4E97121-AB18-21B5-270A-E72864BD4E8B}"/>
                </a:ext>
              </a:extLst>
            </p:cNvPr>
            <p:cNvSpPr txBox="1"/>
            <p:nvPr/>
          </p:nvSpPr>
          <p:spPr>
            <a:xfrm>
              <a:off x="1508047" y="2393855"/>
              <a:ext cx="2784771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id </a:t>
              </a:r>
            </a:p>
            <a:p>
              <a:r>
                <a:rPr lang="en-US" altLang="zh-CN" sz="2400" dirty="0"/>
                <a:t>name</a:t>
              </a:r>
            </a:p>
            <a:p>
              <a:r>
                <a:rPr lang="en-US" altLang="zh-CN" sz="2400" dirty="0"/>
                <a:t>price</a:t>
              </a:r>
              <a:endParaRPr lang="zh-CN" altLang="en-US" sz="2400" dirty="0"/>
            </a:p>
            <a:p>
              <a:r>
                <a:rPr lang="en-US" altLang="zh-CN" sz="2400" dirty="0"/>
                <a:t>description</a:t>
              </a:r>
            </a:p>
            <a:p>
              <a:r>
                <a:rPr lang="en-US" altLang="zh-CN" sz="2400" dirty="0" err="1"/>
                <a:t>createDate</a:t>
              </a:r>
              <a:endParaRPr lang="en-US" altLang="zh-CN" sz="2400" dirty="0"/>
            </a:p>
            <a:p>
              <a:r>
                <a:rPr lang="en-US" altLang="zh-CN" sz="2400" dirty="0" err="1"/>
                <a:t>storeId</a:t>
              </a:r>
              <a:endParaRPr lang="en-US" altLang="zh-CN" sz="2400" dirty="0"/>
            </a:p>
            <a:p>
              <a:r>
                <a:rPr lang="zh-CN" altLang="en-US" dirty="0"/>
                <a:t>属于的店铺</a:t>
              </a:r>
              <a:r>
                <a:rPr lang="en-US" altLang="zh-CN" dirty="0"/>
                <a:t>id</a:t>
              </a:r>
            </a:p>
          </p:txBody>
        </p:sp>
        <p:pic>
          <p:nvPicPr>
            <p:cNvPr id="31" name="图形 30" descr="时钟">
              <a:extLst>
                <a:ext uri="{FF2B5EF4-FFF2-40B4-BE49-F238E27FC236}">
                  <a16:creationId xmlns:a16="http://schemas.microsoft.com/office/drawing/2014/main" id="{788E92F5-CBA1-1991-7414-6503E1205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487" y="1694159"/>
              <a:ext cx="499358" cy="499358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89BC2C6-CE94-3C74-CA31-6AD6E70EA496}"/>
                </a:ext>
              </a:extLst>
            </p:cNvPr>
            <p:cNvSpPr/>
            <p:nvPr/>
          </p:nvSpPr>
          <p:spPr>
            <a:xfrm>
              <a:off x="4210050" y="1617431"/>
              <a:ext cx="3569396" cy="35464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69E2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501780E-6062-8F64-1BD0-212DB53486E6}"/>
                </a:ext>
              </a:extLst>
            </p:cNvPr>
            <p:cNvSpPr txBox="1"/>
            <p:nvPr/>
          </p:nvSpPr>
          <p:spPr>
            <a:xfrm>
              <a:off x="5232364" y="1656466"/>
              <a:ext cx="1512593" cy="46166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4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Store</a:t>
              </a: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店铺</a:t>
              </a:r>
            </a:p>
          </p:txBody>
        </p:sp>
        <p:pic>
          <p:nvPicPr>
            <p:cNvPr id="34" name="图形 33" descr="书架上的书籍">
              <a:extLst>
                <a:ext uri="{FF2B5EF4-FFF2-40B4-BE49-F238E27FC236}">
                  <a16:creationId xmlns:a16="http://schemas.microsoft.com/office/drawing/2014/main" id="{1E75BFD3-131B-E9F0-D264-2CB17D07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54887" y="1656466"/>
              <a:ext cx="477477" cy="495491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0AA5972-2047-687F-C9F8-3149207FB781}"/>
                </a:ext>
              </a:extLst>
            </p:cNvPr>
            <p:cNvSpPr txBox="1"/>
            <p:nvPr/>
          </p:nvSpPr>
          <p:spPr>
            <a:xfrm>
              <a:off x="5354168" y="2335301"/>
              <a:ext cx="158003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/>
              </a:lvl1pPr>
            </a:lstStyle>
            <a:p>
              <a:r>
                <a:rPr lang="en-US" altLang="zh-CN" dirty="0"/>
                <a:t>Id</a:t>
              </a:r>
            </a:p>
            <a:p>
              <a:r>
                <a:rPr lang="en-US" altLang="zh-CN" dirty="0"/>
                <a:t>name</a:t>
              </a:r>
            </a:p>
            <a:p>
              <a:r>
                <a:rPr lang="en-US" altLang="zh-CN" dirty="0"/>
                <a:t>description</a:t>
              </a:r>
            </a:p>
            <a:p>
              <a:r>
                <a:rPr lang="en-US" altLang="zh-CN" dirty="0" err="1"/>
                <a:t>goodsNum</a:t>
              </a:r>
              <a:endParaRPr lang="en-US" altLang="zh-CN" dirty="0"/>
            </a:p>
            <a:p>
              <a:r>
                <a:rPr lang="en-US" altLang="zh-CN" dirty="0" err="1"/>
                <a:t>holderId</a:t>
              </a:r>
              <a:endParaRPr lang="en-US" altLang="zh-CN" dirty="0"/>
            </a:p>
            <a:p>
              <a:r>
                <a:rPr lang="zh-CN" altLang="en-US" sz="1800" dirty="0"/>
                <a:t>持有人</a:t>
              </a:r>
              <a:r>
                <a:rPr lang="en-US" altLang="zh-CN" sz="1800" dirty="0"/>
                <a:t>id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183D816-63FD-F840-AF7E-F35A48253CE7}"/>
                </a:ext>
              </a:extLst>
            </p:cNvPr>
            <p:cNvSpPr/>
            <p:nvPr/>
          </p:nvSpPr>
          <p:spPr>
            <a:xfrm>
              <a:off x="8178800" y="1617431"/>
              <a:ext cx="3569396" cy="35464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69E2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95A0A56-23F0-95BE-09DC-60BB8390C8B4}"/>
                </a:ext>
              </a:extLst>
            </p:cNvPr>
            <p:cNvSpPr txBox="1"/>
            <p:nvPr/>
          </p:nvSpPr>
          <p:spPr>
            <a:xfrm>
              <a:off x="9201114" y="1656466"/>
              <a:ext cx="1415772" cy="46166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4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User</a:t>
              </a:r>
              <a:r>
                <a:rPr lang="zh-CN" altLang="en-US" sz="24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用户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83F391-7DEC-3E9B-FBB2-A2CC850EABBC}"/>
                </a:ext>
              </a:extLst>
            </p:cNvPr>
            <p:cNvSpPr txBox="1"/>
            <p:nvPr/>
          </p:nvSpPr>
          <p:spPr>
            <a:xfrm>
              <a:off x="9322918" y="2335301"/>
              <a:ext cx="218212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/>
              </a:lvl1pPr>
            </a:lstStyle>
            <a:p>
              <a:r>
                <a:rPr lang="en-US" altLang="zh-CN" dirty="0"/>
                <a:t>Id</a:t>
              </a:r>
            </a:p>
            <a:p>
              <a:r>
                <a:rPr lang="en-US" altLang="zh-CN" dirty="0"/>
                <a:t>account</a:t>
              </a:r>
            </a:p>
            <a:p>
              <a:r>
                <a:rPr lang="en-US" altLang="zh-CN" dirty="0"/>
                <a:t>password</a:t>
              </a:r>
            </a:p>
            <a:p>
              <a:r>
                <a:rPr lang="en-US" altLang="zh-CN" dirty="0"/>
                <a:t>Level</a:t>
              </a:r>
            </a:p>
            <a:p>
              <a:r>
                <a:rPr lang="zh-CN" altLang="en-US" sz="1800" dirty="0"/>
                <a:t>（等级：</a:t>
              </a:r>
              <a:r>
                <a:rPr lang="en-US" altLang="zh-CN" sz="1800" dirty="0"/>
                <a:t>1</a:t>
              </a:r>
              <a:r>
                <a:rPr lang="zh-CN" altLang="en-US" sz="1800" dirty="0"/>
                <a:t>、</a:t>
              </a:r>
              <a:r>
                <a:rPr lang="en-US" altLang="zh-CN" sz="1800" dirty="0"/>
                <a:t>2</a:t>
              </a:r>
              <a:r>
                <a:rPr lang="zh-CN" altLang="en-US" sz="1800" dirty="0"/>
                <a:t>、</a:t>
              </a:r>
              <a:r>
                <a:rPr lang="en-US" altLang="zh-CN" sz="1800" dirty="0"/>
                <a:t>3</a:t>
              </a:r>
              <a:r>
                <a:rPr lang="zh-CN" altLang="en-US" sz="1800" dirty="0"/>
                <a:t>）</a:t>
              </a:r>
              <a:endParaRPr lang="en-US" altLang="zh-CN" sz="1800" dirty="0"/>
            </a:p>
          </p:txBody>
        </p:sp>
        <p:pic>
          <p:nvPicPr>
            <p:cNvPr id="3" name="图形 2" descr="用户">
              <a:extLst>
                <a:ext uri="{FF2B5EF4-FFF2-40B4-BE49-F238E27FC236}">
                  <a16:creationId xmlns:a16="http://schemas.microsoft.com/office/drawing/2014/main" id="{5DC1A8B8-16AE-3DC6-F114-D605695F8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216" y="1617431"/>
              <a:ext cx="515043" cy="515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35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4F1DCE-E6B8-4DEE-80E8-C81C891166EE}"/>
              </a:ext>
            </a:extLst>
          </p:cNvPr>
          <p:cNvGrpSpPr/>
          <p:nvPr/>
        </p:nvGrpSpPr>
        <p:grpSpPr>
          <a:xfrm>
            <a:off x="459864" y="219850"/>
            <a:ext cx="3177993" cy="646455"/>
            <a:chOff x="170380" y="201470"/>
            <a:chExt cx="3177993" cy="64645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62D4B35-B7FB-DE62-1330-B6D942AED822}"/>
                </a:ext>
              </a:extLst>
            </p:cNvPr>
            <p:cNvSpPr txBox="1"/>
            <p:nvPr/>
          </p:nvSpPr>
          <p:spPr>
            <a:xfrm>
              <a:off x="600687" y="232311"/>
              <a:ext cx="27476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32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系统设计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6C69513-DE85-A61E-AA1F-0A5446A3B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AB4CE2A-536D-10AB-CE49-73857E8ACF35}"/>
              </a:ext>
            </a:extLst>
          </p:cNvPr>
          <p:cNvSpPr/>
          <p:nvPr/>
        </p:nvSpPr>
        <p:spPr>
          <a:xfrm>
            <a:off x="4616417" y="813084"/>
            <a:ext cx="2781981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架构分包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E6A05D-F7D4-3ACA-53EC-46C8AA3E41A8}"/>
              </a:ext>
            </a:extLst>
          </p:cNvPr>
          <p:cNvSpPr txBox="1"/>
          <p:nvPr/>
        </p:nvSpPr>
        <p:spPr>
          <a:xfrm>
            <a:off x="5394563" y="1508375"/>
            <a:ext cx="5311537" cy="32748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solidFill>
                  <a:srgbClr val="333333"/>
                </a:solidFill>
                <a:cs typeface="+mn-ea"/>
              </a:defRPr>
            </a:lvl1pPr>
          </a:lstStyle>
          <a:p>
            <a:r>
              <a:rPr lang="zh-CN" altLang="en-US" dirty="0"/>
              <a:t>整体采用</a:t>
            </a:r>
            <a:r>
              <a:rPr lang="en-US" altLang="zh-CN" dirty="0"/>
              <a:t>Maven</a:t>
            </a:r>
            <a:r>
              <a:rPr lang="zh-CN" altLang="en-US" dirty="0"/>
              <a:t>配置</a:t>
            </a:r>
            <a:endParaRPr lang="en-US" altLang="zh-CN" dirty="0"/>
          </a:p>
          <a:p>
            <a:r>
              <a:rPr lang="zh-CN" altLang="en-US" dirty="0"/>
              <a:t>采用</a:t>
            </a:r>
            <a:r>
              <a:rPr lang="en-US" altLang="zh-CN" dirty="0"/>
              <a:t>MVC</a:t>
            </a:r>
            <a:r>
              <a:rPr lang="zh-CN" altLang="en-US" dirty="0"/>
              <a:t>架构</a:t>
            </a:r>
            <a:endParaRPr lang="en-US" altLang="zh-CN" dirty="0"/>
          </a:p>
          <a:p>
            <a:r>
              <a:rPr lang="en-US" altLang="zh-CN" dirty="0"/>
              <a:t>Dao</a:t>
            </a:r>
            <a:r>
              <a:rPr lang="zh-CN" altLang="en-US" dirty="0"/>
              <a:t>：持久层</a:t>
            </a:r>
            <a:endParaRPr lang="en-US" altLang="zh-CN" dirty="0"/>
          </a:p>
          <a:p>
            <a:r>
              <a:rPr lang="en-US" altLang="zh-CN" dirty="0"/>
              <a:t>Service</a:t>
            </a:r>
            <a:r>
              <a:rPr lang="zh-CN" altLang="en-US" dirty="0"/>
              <a:t>：服务层</a:t>
            </a:r>
            <a:endParaRPr lang="en-US" altLang="zh-CN" dirty="0"/>
          </a:p>
          <a:p>
            <a:r>
              <a:rPr lang="en-US" altLang="zh-CN" dirty="0"/>
              <a:t>Controller</a:t>
            </a:r>
            <a:r>
              <a:rPr lang="zh-CN" altLang="en-US" dirty="0"/>
              <a:t>：控制层，存放每一个服务的</a:t>
            </a:r>
            <a:r>
              <a:rPr lang="en-US" altLang="zh-CN" dirty="0"/>
              <a:t>Servlet</a:t>
            </a:r>
            <a:r>
              <a:rPr lang="zh-CN" altLang="en-US" dirty="0"/>
              <a:t>，整合其基本方法，以</a:t>
            </a:r>
            <a:r>
              <a:rPr lang="en-US" altLang="zh-CN" dirty="0"/>
              <a:t>type</a:t>
            </a:r>
            <a:r>
              <a:rPr lang="zh-CN" altLang="en-US" dirty="0"/>
              <a:t>形式判断减少了</a:t>
            </a:r>
            <a:r>
              <a:rPr lang="en-US" altLang="zh-CN" dirty="0"/>
              <a:t>Servlet</a:t>
            </a:r>
            <a:r>
              <a:rPr lang="zh-CN" altLang="en-US" dirty="0"/>
              <a:t>的数量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1E60D6-B8C1-C8F6-363D-1ADFDBEF2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83" y="1807978"/>
            <a:ext cx="4016149" cy="37222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420B4A-E696-D34C-9E4F-D475DEBD6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412" y="4783246"/>
            <a:ext cx="3425972" cy="14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4F1DCE-E6B8-4DEE-80E8-C81C891166EE}"/>
              </a:ext>
            </a:extLst>
          </p:cNvPr>
          <p:cNvGrpSpPr/>
          <p:nvPr/>
        </p:nvGrpSpPr>
        <p:grpSpPr>
          <a:xfrm>
            <a:off x="459864" y="219850"/>
            <a:ext cx="3177993" cy="646455"/>
            <a:chOff x="170380" y="201470"/>
            <a:chExt cx="3177993" cy="64645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62D4B35-B7FB-DE62-1330-B6D942AED822}"/>
                </a:ext>
              </a:extLst>
            </p:cNvPr>
            <p:cNvSpPr txBox="1"/>
            <p:nvPr/>
          </p:nvSpPr>
          <p:spPr>
            <a:xfrm>
              <a:off x="600687" y="232311"/>
              <a:ext cx="27476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32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系统设计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6C69513-DE85-A61E-AA1F-0A5446A3B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AB4CE2A-536D-10AB-CE49-73857E8ACF35}"/>
              </a:ext>
            </a:extLst>
          </p:cNvPr>
          <p:cNvSpPr/>
          <p:nvPr/>
        </p:nvSpPr>
        <p:spPr>
          <a:xfrm>
            <a:off x="4616417" y="813084"/>
            <a:ext cx="2781981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Web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架构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E6A05D-F7D4-3ACA-53EC-46C8AA3E41A8}"/>
              </a:ext>
            </a:extLst>
          </p:cNvPr>
          <p:cNvSpPr txBox="1"/>
          <p:nvPr/>
        </p:nvSpPr>
        <p:spPr>
          <a:xfrm>
            <a:off x="6518513" y="1717925"/>
            <a:ext cx="5311537" cy="37365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solidFill>
                  <a:srgbClr val="333333"/>
                </a:solidFill>
                <a:cs typeface="+mn-ea"/>
              </a:defRPr>
            </a:lvl1pPr>
          </a:lstStyle>
          <a:p>
            <a:r>
              <a:rPr lang="zh-CN" altLang="en-US" dirty="0"/>
              <a:t>采用</a:t>
            </a:r>
            <a:r>
              <a:rPr lang="en-US" altLang="zh-CN" dirty="0" err="1"/>
              <a:t>Servlet+JSP+JavaBean</a:t>
            </a:r>
            <a:r>
              <a:rPr lang="zh-CN" altLang="en-US" dirty="0"/>
              <a:t>设计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Servlet </a:t>
            </a:r>
            <a:r>
              <a:rPr lang="zh-CN" altLang="en-US" dirty="0"/>
              <a:t>用于处理用户请求</a:t>
            </a:r>
            <a:endParaRPr lang="en-US" altLang="zh-CN" dirty="0"/>
          </a:p>
          <a:p>
            <a:r>
              <a:rPr lang="en-US" altLang="zh-CN" dirty="0"/>
              <a:t>JSP </a:t>
            </a:r>
            <a:r>
              <a:rPr lang="zh-CN" altLang="en-US" dirty="0"/>
              <a:t>用于数据显示</a:t>
            </a:r>
            <a:endParaRPr lang="en-US" altLang="zh-CN" dirty="0"/>
          </a:p>
          <a:p>
            <a:r>
              <a:rPr lang="en-US" altLang="zh-CN" dirty="0"/>
              <a:t>JavaBean </a:t>
            </a:r>
            <a:r>
              <a:rPr lang="zh-CN" altLang="en-US" dirty="0"/>
              <a:t>用于数据封装</a:t>
            </a:r>
            <a:endParaRPr lang="en-US" altLang="zh-CN" dirty="0"/>
          </a:p>
          <a:p>
            <a:r>
              <a:rPr lang="zh-CN" altLang="en-US" dirty="0"/>
              <a:t>控制层单独划分出来负责业务流程的控制，接收请求，创建所需的 </a:t>
            </a:r>
            <a:r>
              <a:rPr lang="en-US" altLang="zh-CN" dirty="0"/>
              <a:t>JavaBean </a:t>
            </a:r>
            <a:r>
              <a:rPr lang="zh-CN" altLang="en-US" dirty="0"/>
              <a:t>实例，并将处理后的数据返回视图层（</a:t>
            </a:r>
            <a:r>
              <a:rPr lang="en-US" altLang="zh-CN" dirty="0"/>
              <a:t>JSP</a:t>
            </a:r>
            <a:r>
              <a:rPr lang="zh-CN" altLang="en-US" dirty="0"/>
              <a:t>）进行界面数据展示</a:t>
            </a:r>
            <a:endParaRPr lang="en-US" altLang="zh-CN" dirty="0"/>
          </a:p>
        </p:txBody>
      </p:sp>
      <p:pic>
        <p:nvPicPr>
          <p:cNvPr id="1026" name="Picture 2" descr="Servlet+JSP+JavaBean">
            <a:extLst>
              <a:ext uri="{FF2B5EF4-FFF2-40B4-BE49-F238E27FC236}">
                <a16:creationId xmlns:a16="http://schemas.microsoft.com/office/drawing/2014/main" id="{3999F623-3B9D-7A87-9FD8-4324F21F7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67" y="2326804"/>
            <a:ext cx="5722960" cy="204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89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D2924C-5612-B717-837D-B2E60EA8C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9" y="496964"/>
            <a:ext cx="7640481" cy="611034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4F1DCE-E6B8-4DEE-80E8-C81C891166EE}"/>
              </a:ext>
            </a:extLst>
          </p:cNvPr>
          <p:cNvGrpSpPr/>
          <p:nvPr/>
        </p:nvGrpSpPr>
        <p:grpSpPr>
          <a:xfrm>
            <a:off x="295963" y="173736"/>
            <a:ext cx="5007485" cy="646455"/>
            <a:chOff x="170380" y="201470"/>
            <a:chExt cx="5007485" cy="64645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62D4B35-B7FB-DE62-1330-B6D942AED822}"/>
                </a:ext>
              </a:extLst>
            </p:cNvPr>
            <p:cNvSpPr txBox="1"/>
            <p:nvPr/>
          </p:nvSpPr>
          <p:spPr>
            <a:xfrm>
              <a:off x="600686" y="232311"/>
              <a:ext cx="45771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defRPr/>
              </a:pPr>
              <a:r>
                <a:rPr lang="zh-CN" altLang="en-US" sz="32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系统设计</a:t>
              </a:r>
              <a:r>
                <a:rPr lang="en-US" altLang="zh-CN" sz="32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-</a:t>
              </a:r>
              <a:r>
                <a:rPr lang="zh-CN" altLang="en-US" sz="3200" b="1" spc="600" dirty="0">
                  <a:solidFill>
                    <a:schemeClr val="accent1"/>
                  </a:solidFill>
                  <a:latin typeface="+mn-ea"/>
                  <a:ea typeface="汉仪君黑-45简" panose="020B0604020202020204" charset="-122"/>
                  <a:cs typeface="+mn-ea"/>
                  <a:sym typeface="+mn-lt"/>
                </a:rPr>
                <a:t>用户划分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6C69513-DE85-A61E-AA1F-0A5446A3B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380" y="201470"/>
              <a:ext cx="498839" cy="646455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3A891A0-9E56-169F-266F-477E85EE7F25}"/>
              </a:ext>
            </a:extLst>
          </p:cNvPr>
          <p:cNvSpPr txBox="1"/>
          <p:nvPr/>
        </p:nvSpPr>
        <p:spPr>
          <a:xfrm>
            <a:off x="6530842" y="666679"/>
            <a:ext cx="5201294" cy="53061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solidFill>
                  <a:srgbClr val="333333"/>
                </a:solidFill>
                <a:cs typeface="+mn-ea"/>
              </a:defRPr>
            </a:lvl1pPr>
          </a:lstStyle>
          <a:p>
            <a:pPr marL="0" indent="0">
              <a:buNone/>
            </a:pPr>
            <a:r>
              <a:rPr lang="zh-CN" altLang="en-US" sz="2800" b="1" dirty="0">
                <a:solidFill>
                  <a:srgbClr val="333F50"/>
                </a:solidFill>
              </a:rPr>
              <a:t>不同用户具有不同的权限：</a:t>
            </a:r>
            <a:endParaRPr lang="en-US" altLang="zh-CN" sz="2800" b="1" dirty="0">
              <a:solidFill>
                <a:srgbClr val="333F50"/>
              </a:solidFill>
            </a:endParaRPr>
          </a:p>
          <a:p>
            <a:r>
              <a:rPr lang="zh-CN" altLang="en-US" b="1" dirty="0"/>
              <a:t>超级管理员：</a:t>
            </a:r>
            <a:r>
              <a:rPr lang="zh-CN" altLang="en-US" dirty="0"/>
              <a:t>可以管理本系统下所有商品和店铺，包括商品的增删改查，店铺的增删改查；同时还具备用户管理的能力，包括新增用户，删除用户等等。但管理员没有自己的店铺</a:t>
            </a:r>
            <a:endParaRPr lang="en-US" altLang="zh-CN" dirty="0"/>
          </a:p>
          <a:p>
            <a:r>
              <a:rPr lang="zh-CN" altLang="en-US" b="1" dirty="0"/>
              <a:t>店铺商家：</a:t>
            </a:r>
            <a:r>
              <a:rPr lang="zh-CN" altLang="en-US" dirty="0"/>
              <a:t>店铺商家是店铺的持有者，且只能对自己的店铺和店铺下的商品进行管理，不具有用户管理的功能。</a:t>
            </a:r>
            <a:endParaRPr lang="en-US" altLang="zh-CN" dirty="0"/>
          </a:p>
          <a:p>
            <a:r>
              <a:rPr lang="zh-CN" altLang="en-US" b="1" dirty="0"/>
              <a:t>普通用户：</a:t>
            </a:r>
            <a:r>
              <a:rPr lang="zh-CN" altLang="en-US" dirty="0"/>
              <a:t>，不拥有店铺，只能查看系统中的商品，不具有任何管理功能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929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20700000" flipH="1" flipV="1">
            <a:off x="10885493" y="-399969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20700000">
            <a:off x="-825812" y="61676"/>
            <a:ext cx="2126254" cy="7194047"/>
          </a:xfrm>
          <a:custGeom>
            <a:avLst/>
            <a:gdLst>
              <a:gd name="connsiteX0" fmla="*/ 0 w 8220"/>
              <a:gd name="connsiteY0" fmla="*/ 1274 h 9713"/>
              <a:gd name="connsiteX1" fmla="*/ 7555 w 8220"/>
              <a:gd name="connsiteY1" fmla="*/ 1274 h 9713"/>
              <a:gd name="connsiteX2" fmla="*/ 7555 w 8220"/>
              <a:gd name="connsiteY2" fmla="*/ 7986 h 9713"/>
              <a:gd name="connsiteX3" fmla="*/ 0 w 8220"/>
              <a:gd name="connsiteY3" fmla="*/ 7986 h 9713"/>
              <a:gd name="connsiteX4" fmla="*/ 0 w 8220"/>
              <a:gd name="connsiteY4" fmla="*/ 1274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" h="11329">
                <a:moveTo>
                  <a:pt x="2837" y="11"/>
                </a:moveTo>
                <a:cubicBezTo>
                  <a:pt x="2943" y="139"/>
                  <a:pt x="3056" y="1010"/>
                  <a:pt x="3024" y="1195"/>
                </a:cubicBezTo>
                <a:cubicBezTo>
                  <a:pt x="3056" y="2598"/>
                  <a:pt x="2603" y="3720"/>
                  <a:pt x="2372" y="4361"/>
                </a:cubicBezTo>
                <a:cubicBezTo>
                  <a:pt x="2115" y="4990"/>
                  <a:pt x="1884" y="5910"/>
                  <a:pt x="1898" y="6506"/>
                </a:cubicBezTo>
                <a:cubicBezTo>
                  <a:pt x="1856" y="7050"/>
                  <a:pt x="2085" y="8146"/>
                  <a:pt x="2276" y="8694"/>
                </a:cubicBezTo>
                <a:lnTo>
                  <a:pt x="2345" y="8901"/>
                </a:lnTo>
                <a:lnTo>
                  <a:pt x="2420" y="9115"/>
                </a:lnTo>
                <a:lnTo>
                  <a:pt x="2502" y="9336"/>
                </a:lnTo>
                <a:lnTo>
                  <a:pt x="2591" y="9564"/>
                </a:lnTo>
                <a:lnTo>
                  <a:pt x="2687" y="9800"/>
                </a:lnTo>
                <a:lnTo>
                  <a:pt x="2791" y="10043"/>
                </a:lnTo>
                <a:lnTo>
                  <a:pt x="2902" y="10294"/>
                </a:lnTo>
                <a:lnTo>
                  <a:pt x="3021" y="10554"/>
                </a:lnTo>
                <a:lnTo>
                  <a:pt x="3137" y="10809"/>
                </a:lnTo>
                <a:lnTo>
                  <a:pt x="3239" y="11047"/>
                </a:lnTo>
                <a:lnTo>
                  <a:pt x="3327" y="11270"/>
                </a:lnTo>
                <a:lnTo>
                  <a:pt x="3348" y="11329"/>
                </a:lnTo>
                <a:lnTo>
                  <a:pt x="0" y="10432"/>
                </a:lnTo>
                <a:lnTo>
                  <a:pt x="2795" y="0"/>
                </a:lnTo>
                <a:lnTo>
                  <a:pt x="2837" y="11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08103" y="1243330"/>
            <a:ext cx="3361347" cy="1769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 w="28575">
                  <a:solidFill>
                    <a:schemeClr val="tx2"/>
                  </a:solidFill>
                </a:ln>
                <a:solidFill>
                  <a:schemeClr val="accent4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02</a:t>
            </a:r>
            <a:endParaRPr kumimoji="0" lang="zh-CN" altLang="en-US" sz="11500" b="1" i="0" u="none" strike="noStrike" kern="1200" cap="none" spc="0" normalizeH="0" baseline="0" noProof="0" dirty="0">
              <a:ln w="28575">
                <a:solidFill>
                  <a:schemeClr val="tx2"/>
                </a:solidFill>
              </a:ln>
              <a:solidFill>
                <a:schemeClr val="accent4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60000" y="2902896"/>
            <a:ext cx="52813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6600" b="1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界面功能设计与创新点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654513-CE09-5383-9851-115917D4B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1" y="169129"/>
            <a:ext cx="1019638" cy="10119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6C69513-DE85-A61E-AA1F-0A5446A3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4" y="54413"/>
            <a:ext cx="498839" cy="64645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4AA3DF8-C3A8-B9C0-9487-F94278799928}"/>
              </a:ext>
            </a:extLst>
          </p:cNvPr>
          <p:cNvSpPr/>
          <p:nvPr/>
        </p:nvSpPr>
        <p:spPr>
          <a:xfrm>
            <a:off x="848423" y="110591"/>
            <a:ext cx="9145647" cy="892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rPr>
              <a:t>界面结构设计：</a:t>
            </a:r>
            <a:endParaRPr lang="en-US" altLang="zh-CN" sz="3200" b="1" spc="600" dirty="0">
              <a:solidFill>
                <a:schemeClr val="accent1"/>
              </a:solidFill>
              <a:latin typeface="+mn-ea"/>
              <a:ea typeface="汉仪君黑-45简" panose="020B0604020202020204" charset="-122"/>
              <a:cs typeface="+mn-ea"/>
              <a:sym typeface="+mn-lt"/>
            </a:endParaRPr>
          </a:p>
          <a:p>
            <a:r>
              <a:rPr lang="zh-CN" altLang="en-US" sz="2000" b="1" spc="600" dirty="0">
                <a:solidFill>
                  <a:schemeClr val="accent1"/>
                </a:solidFill>
                <a:latin typeface="+mn-ea"/>
                <a:ea typeface="汉仪君黑-45简" panose="020B0604020202020204" charset="-122"/>
                <a:cs typeface="+mn-ea"/>
                <a:sym typeface="+mn-lt"/>
              </a:rPr>
              <a:t>登录界面</a:t>
            </a:r>
            <a:endParaRPr lang="en-US" altLang="zh-CN" sz="2000" b="1" spc="600" dirty="0">
              <a:solidFill>
                <a:schemeClr val="accent1"/>
              </a:solidFill>
              <a:latin typeface="+mn-ea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03FEB9-2C74-B7B2-6B27-CDF303C05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23" y="1375511"/>
            <a:ext cx="8172580" cy="43863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455B384-6693-BC59-4FAB-C0709ABA4EE8}"/>
              </a:ext>
            </a:extLst>
          </p:cNvPr>
          <p:cNvSpPr txBox="1"/>
          <p:nvPr/>
        </p:nvSpPr>
        <p:spPr>
          <a:xfrm>
            <a:off x="9302750" y="1979813"/>
            <a:ext cx="2451100" cy="13161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r>
              <a:rPr lang="zh-CN" altLang="en-US" dirty="0"/>
              <a:t>判断输入是否为空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9E7389-E019-6D33-2D79-BD5126A3AE69}"/>
              </a:ext>
            </a:extLst>
          </p:cNvPr>
          <p:cNvSpPr txBox="1"/>
          <p:nvPr/>
        </p:nvSpPr>
        <p:spPr>
          <a:xfrm>
            <a:off x="9302750" y="3561994"/>
            <a:ext cx="2451100" cy="19645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None/>
              <a:defRPr sz="2800" b="1">
                <a:solidFill>
                  <a:srgbClr val="333F50"/>
                </a:solidFill>
                <a:cs typeface="+mn-ea"/>
              </a:defRPr>
            </a:lvl1pPr>
          </a:lstStyle>
          <a:p>
            <a:r>
              <a:rPr lang="zh-CN" altLang="en-US" dirty="0"/>
              <a:t>判断账号密码是否正确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MD5</a:t>
            </a:r>
            <a:r>
              <a:rPr lang="zh-CN" altLang="en-US" dirty="0"/>
              <a:t>加密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920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546A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m1vzh2s">
      <a:majorFont>
        <a:latin typeface="思源黑体 CN"/>
        <a:ea typeface="思源黑体 CN"/>
        <a:cs typeface=""/>
      </a:majorFont>
      <a:minorFont>
        <a:latin typeface="思源黑体 CN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</TotalTime>
  <Words>797</Words>
  <Application>Microsoft Office PowerPoint</Application>
  <PresentationFormat>宽屏</PresentationFormat>
  <Paragraphs>129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汉仪君黑-45简</vt:lpstr>
      <vt:lpstr>黑体</vt:lpstr>
      <vt:lpstr>思源黑体 CN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素材来源网站当图网-www.99ppt.com</dc:title>
  <dc:subject>素材来源网站当图网-www.99ppt.com</dc:subject>
  <dc:creator>素材来源网站当图网-www.99ppt.com</dc:creator>
  <dc:description>素材来源网站当图网-www.99ppt.com</dc:description>
  <cp:lastModifiedBy>柳 成林</cp:lastModifiedBy>
  <cp:revision>14</cp:revision>
  <dcterms:created xsi:type="dcterms:W3CDTF">2022-01-21T05:13:00Z</dcterms:created>
  <dcterms:modified xsi:type="dcterms:W3CDTF">2022-06-21T11:05:21Z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BEB99BD5C5EF42BFA78AF39F7E90C808</vt:lpwstr>
  </property>
  <property fmtid="{D5CDD505-2E9C-101B-9397-08002B2CF9AE}" pid="3" name="KSOProductBuildVer">
    <vt:lpwstr>2052-11.1.0.10495</vt:lpwstr>
  </property>
  <property fmtid="{A09F084E-AD41-489F-8076-AA5BE3082BCA}" pid="100">
    <vt:ui4>5</vt:ui4>
  </property>
  <property fmtid="{64440492-4C8B-11D1-8B70-080036B11A03}" pid="11">
    <vt:lpwstr>素材来源网站当图网-www.99ppt.com</vt:lpwstr>
  </property>
</Properties>
</file>